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1456" r:id="rId2"/>
    <p:sldId id="1437" r:id="rId3"/>
    <p:sldId id="1356" r:id="rId4"/>
    <p:sldId id="1438" r:id="rId5"/>
    <p:sldId id="1439" r:id="rId6"/>
    <p:sldId id="1418" r:id="rId7"/>
    <p:sldId id="1419" r:id="rId8"/>
    <p:sldId id="1420" r:id="rId9"/>
    <p:sldId id="1441" r:id="rId10"/>
    <p:sldId id="1421" r:id="rId11"/>
    <p:sldId id="1383" r:id="rId12"/>
    <p:sldId id="1254" r:id="rId13"/>
    <p:sldId id="1354" r:id="rId14"/>
    <p:sldId id="1352" r:id="rId15"/>
    <p:sldId id="1353" r:id="rId16"/>
    <p:sldId id="1384" r:id="rId17"/>
    <p:sldId id="1376" r:id="rId18"/>
    <p:sldId id="1379" r:id="rId19"/>
    <p:sldId id="1385" r:id="rId20"/>
    <p:sldId id="1414" r:id="rId21"/>
    <p:sldId id="1424" r:id="rId22"/>
    <p:sldId id="1425" r:id="rId23"/>
    <p:sldId id="1426" r:id="rId24"/>
    <p:sldId id="1427" r:id="rId25"/>
    <p:sldId id="1360" r:id="rId26"/>
    <p:sldId id="1412" r:id="rId27"/>
    <p:sldId id="1413" r:id="rId28"/>
    <p:sldId id="1455" r:id="rId29"/>
    <p:sldId id="1386" r:id="rId30"/>
    <p:sldId id="1282" r:id="rId31"/>
    <p:sldId id="1362" r:id="rId32"/>
    <p:sldId id="1398" r:id="rId33"/>
    <p:sldId id="1397" r:id="rId34"/>
    <p:sldId id="1363" r:id="rId35"/>
    <p:sldId id="1279" r:id="rId36"/>
    <p:sldId id="1399" r:id="rId37"/>
    <p:sldId id="1364" r:id="rId38"/>
    <p:sldId id="1387" r:id="rId39"/>
    <p:sldId id="1280" r:id="rId40"/>
    <p:sldId id="1395" r:id="rId41"/>
    <p:sldId id="1373" r:id="rId42"/>
    <p:sldId id="1396" r:id="rId43"/>
    <p:sldId id="1283" r:id="rId44"/>
    <p:sldId id="1375" r:id="rId45"/>
    <p:sldId id="1388" r:id="rId46"/>
    <p:sldId id="1444" r:id="rId47"/>
    <p:sldId id="1443" r:id="rId48"/>
    <p:sldId id="1445" r:id="rId49"/>
    <p:sldId id="1447" r:id="rId50"/>
    <p:sldId id="1446" r:id="rId51"/>
    <p:sldId id="1448" r:id="rId52"/>
    <p:sldId id="1449" r:id="rId53"/>
    <p:sldId id="1450" r:id="rId54"/>
    <p:sldId id="1442" r:id="rId55"/>
    <p:sldId id="1401" r:id="rId56"/>
    <p:sldId id="1407" r:id="rId57"/>
    <p:sldId id="1408" r:id="rId58"/>
    <p:sldId id="1409" r:id="rId59"/>
    <p:sldId id="1410" r:id="rId60"/>
    <p:sldId id="1411" r:id="rId61"/>
    <p:sldId id="1400" r:id="rId62"/>
    <p:sldId id="1402" r:id="rId63"/>
    <p:sldId id="1404" r:id="rId64"/>
    <p:sldId id="1403" r:id="rId65"/>
    <p:sldId id="1366" r:id="rId66"/>
    <p:sldId id="1393" r:id="rId67"/>
    <p:sldId id="1294" r:id="rId68"/>
    <p:sldId id="1451" r:id="rId69"/>
    <p:sldId id="1389" r:id="rId70"/>
    <p:sldId id="1365" r:id="rId71"/>
    <p:sldId id="1415" r:id="rId72"/>
    <p:sldId id="1367" r:id="rId73"/>
    <p:sldId id="1368" r:id="rId74"/>
    <p:sldId id="1391" r:id="rId75"/>
    <p:sldId id="1372" r:id="rId76"/>
    <p:sldId id="1428" r:id="rId77"/>
    <p:sldId id="1429" r:id="rId78"/>
    <p:sldId id="1457" r:id="rId79"/>
    <p:sldId id="1458" r:id="rId80"/>
    <p:sldId id="1392" r:id="rId81"/>
    <p:sldId id="1431" r:id="rId82"/>
    <p:sldId id="1435" r:id="rId83"/>
    <p:sldId id="1434" r:id="rId84"/>
    <p:sldId id="1370" r:id="rId85"/>
    <p:sldId id="1381" r:id="rId86"/>
    <p:sldId id="1371" r:id="rId87"/>
    <p:sldId id="1433" r:id="rId88"/>
    <p:sldId id="1452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0DFCD"/>
    <a:srgbClr val="D9D8CB"/>
    <a:srgbClr val="C1C0B4"/>
    <a:srgbClr val="FFC833"/>
    <a:srgbClr val="63DE97"/>
    <a:srgbClr val="6AE190"/>
    <a:srgbClr val="007D1F"/>
    <a:srgbClr val="071189"/>
    <a:srgbClr val="820C0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57" autoAdjust="0"/>
    <p:restoredTop sz="92358" autoAdjust="0"/>
  </p:normalViewPr>
  <p:slideViewPr>
    <p:cSldViewPr snapToGrid="0" snapToObjects="1">
      <p:cViewPr varScale="1">
        <p:scale>
          <a:sx n="116" d="100"/>
          <a:sy n="116" d="100"/>
        </p:scale>
        <p:origin x="-672" y="-112"/>
      </p:cViewPr>
      <p:guideLst>
        <p:guide orient="horz" pos="4231"/>
        <p:guide pos="3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22199-4AEF-F648-AA67-07D976E27564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23DF3-438E-FE4E-AB55-97D8C4944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887921-AA9A-8C40-8BEB-37A71D864665}" type="slidenum">
              <a:rPr lang="en-US"/>
              <a:pPr/>
              <a:t>12</a:t>
            </a:fld>
            <a:endParaRPr lang="en-US"/>
          </a:p>
        </p:txBody>
      </p:sp>
      <p:sp>
        <p:nvSpPr>
          <p:cNvPr id="202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2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HWUSI-EAS100R 	the unique instrument name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6 	flowcell lane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73 	tile number within the flowcell lane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941 	'x'-coordinate of the cluster within the tile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1973 	'y'-coordinate of the cluster within the tile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#0 	index number for a multiplexed sample (0 for no indexing)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/1 	the member of a pair, /1 or /2 (paired-end or mate-pair reads only)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67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68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5DE254-08DD-C94A-96DE-F3D86993C009}" type="slidenum">
              <a:rPr lang="en-US"/>
              <a:pPr/>
              <a:t>21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6D2435-9830-2C4B-A14B-D5E977ECAE1A}" type="slidenum">
              <a:rPr lang="en-US"/>
              <a:pPr/>
              <a:t>22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FB2C1C-D0E7-3343-AD83-19EE651A6BCF}" type="slidenum">
              <a:rPr lang="en-US"/>
              <a:pPr/>
              <a:t>23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7D502-4A77-0242-84B5-8053EE679189}" type="slidenum">
              <a:rPr lang="en-US"/>
              <a:pPr/>
              <a:t>24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9293B8-242E-E24F-B214-BC70E1CDB2B8}" type="slidenum">
              <a:rPr lang="en-US"/>
              <a:pPr/>
              <a:t>30</a:t>
            </a:fld>
            <a:endParaRPr lang="en-US"/>
          </a:p>
        </p:txBody>
      </p:sp>
      <p:sp>
        <p:nvSpPr>
          <p:cNvPr id="2314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14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86273A-8613-7A46-B650-8663D93F80FE}" type="slidenum">
              <a:rPr lang="en-US"/>
              <a:pPr/>
              <a:t>35</a:t>
            </a:fld>
            <a:endParaRPr lang="en-US"/>
          </a:p>
        </p:txBody>
      </p:sp>
      <p:sp>
        <p:nvSpPr>
          <p:cNvPr id="2283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83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64E707-48D1-5B40-BC33-46BA164F643C}" type="slidenum">
              <a:rPr lang="en-US"/>
              <a:pPr/>
              <a:t>39</a:t>
            </a:fld>
            <a:endParaRPr lang="en-US"/>
          </a:p>
        </p:txBody>
      </p:sp>
      <p:sp>
        <p:nvSpPr>
          <p:cNvPr id="229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9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E4617-A9CE-4842-9410-27F771D8139E}" type="slidenum">
              <a:rPr lang="en-US"/>
              <a:pPr/>
              <a:t>43</a:t>
            </a:fld>
            <a:endParaRPr lang="en-US"/>
          </a:p>
        </p:txBody>
      </p:sp>
      <p:sp>
        <p:nvSpPr>
          <p:cNvPr id="232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2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967D1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A2B09112-6056-0F4C-A319-C1C35372DD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51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95E7CFE-4067-F24A-A2BD-00970B5583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1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0912"/>
            <a:ext cx="9144000" cy="1588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973138"/>
            <a:ext cx="9144000" cy="1588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0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734289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638F-B61A-834C-8AD7-377F7C4A1036}" type="datetimeFigureOut">
              <a:rPr lang="en-US" smtClean="0"/>
              <a:pPr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412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Tools for Targeted Sequencing and NGS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O. Harismendy, PhD</a:t>
            </a:r>
          </a:p>
          <a:p>
            <a:r>
              <a:rPr lang="en-US" dirty="0" smtClean="0"/>
              <a:t>BIOM262 – W2016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9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10" y="1739949"/>
            <a:ext cx="5723893" cy="41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83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349250" y="1047750"/>
            <a:ext cx="7731220" cy="517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6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@IL31_4368:1:1:996:8507/2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TCCCTTACCCCCAAGCTCCATACCCTCCTAATGCCCACACCTCTTACCTTAGGA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FFCEFFFEEFFFFFFFEFFEFFFEFCFC&lt;EEFEFFFCEFF&lt;;EEFF=FEE?FCE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@IL31_4368:1:1:996:21421/2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CAAAAACTTTCACTTTACCTGCCGGGTTTCCCAGTTTACATTCCACTGTTTGAC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&gt;DBDDB,B9BAA4AAB7BB?7BBB=91;+*@;5&lt;87+*=/*@@?9=73=.7)7*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@IL31_4368:1:1:997:10572/2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GATCTTCTGTGACTGGAAGAAAATGTGTTACATATTACATTTCTGTCCCCATTG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E?=EECE&lt;EEEE98EEEEAEEBD??BE@AEAB&gt;&lt;EEABCEEDEC&lt;&lt;EBDA=DEE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@IL31_4368:1:1:997:15684/2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CAGCCTCAGATTCAGCATTCTCAAATTCAGCTGCGGCTGAAACAGCAGCAGGAC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EEEEDEEE9EAEEDEEEEEEEEEECEEAAEEDEE&lt;CD=D=*BCAC?;CB,&lt;D@,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@IL31_4368:1:1:997:15249/2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AATGTTCTGAAACCTCTGAGAAAGCAAATATTTATTTTAATGAAAAATCCTTAT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EDEEC;EEE;EEE?EECE;7AEEEEEE07EECEA;D6D&gt;+EE4E7EEE4;E=EA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@IL31_4368:1:1:997:6273/2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ACATTTACCAAGACCAAAGGAAACTTACCTTGCAAGAATTAGACAGTTCATTTG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EEAAFFFEEFEFCFAFFAFCCFFEFEF&gt;EFFFFB?ABA@ECEE=&lt;F@DE@DDF;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@IL31_4368:1:1:997:1657/2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CCCACCTCTCTCAATGTTTTCCATATGGCAGGGACTCAGCACAGGTGGATTAAT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(...)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5600" y="1193800"/>
            <a:ext cx="223651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Instrument serial #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Lane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Swath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coord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Y </a:t>
            </a:r>
            <a:r>
              <a:rPr lang="en-US" dirty="0" err="1" smtClean="0">
                <a:solidFill>
                  <a:srgbClr val="660066"/>
                </a:solidFill>
              </a:rPr>
              <a:t>coord</a:t>
            </a:r>
            <a:endParaRPr lang="en-US" dirty="0" smtClean="0">
              <a:solidFill>
                <a:srgbClr val="660066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Read direction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58800" y="1130300"/>
            <a:ext cx="952500" cy="17145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587500" y="1143000"/>
            <a:ext cx="152400" cy="171450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816100" y="1130300"/>
            <a:ext cx="152400" cy="17145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12950" y="1130300"/>
            <a:ext cx="368300" cy="171450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57450" y="1130300"/>
            <a:ext cx="431800" cy="171450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59100" y="1136650"/>
            <a:ext cx="177800" cy="17145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>
            <a:off x="314325" y="114300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>
            <a:off x="314325" y="19748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Left Bracket 31"/>
          <p:cNvSpPr/>
          <p:nvPr/>
        </p:nvSpPr>
        <p:spPr>
          <a:xfrm>
            <a:off x="314325" y="28130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ket 32"/>
          <p:cNvSpPr/>
          <p:nvPr/>
        </p:nvSpPr>
        <p:spPr>
          <a:xfrm>
            <a:off x="314325" y="36385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ket 33"/>
          <p:cNvSpPr/>
          <p:nvPr/>
        </p:nvSpPr>
        <p:spPr>
          <a:xfrm>
            <a:off x="314325" y="44513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/>
          <p:cNvSpPr/>
          <p:nvPr/>
        </p:nvSpPr>
        <p:spPr>
          <a:xfrm>
            <a:off x="314325" y="52641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54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read ID variations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0763" y="108812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@EAS139:136:FC706VJ:2:2104:15343:197393 1:Y:18:ATCACG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9" y="1576198"/>
            <a:ext cx="7851704" cy="493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5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PHRED-like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5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8680" y="5968484"/>
            <a:ext cx="229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Phred</a:t>
            </a:r>
            <a:r>
              <a:rPr lang="en-US" dirty="0" smtClean="0"/>
              <a:t>=-10log10(error)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0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ASCII-Code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10" y="1143000"/>
            <a:ext cx="7677150" cy="55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5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6686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www.bioinformatics.babraham.ac.uk</a:t>
            </a:r>
            <a:r>
              <a:rPr lang="en-US" dirty="0"/>
              <a:t>/projects/</a:t>
            </a:r>
            <a:r>
              <a:rPr lang="en-US" dirty="0" err="1"/>
              <a:t>fastqc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6" y="1143000"/>
            <a:ext cx="2787114" cy="1339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143000"/>
            <a:ext cx="3577521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6" y="2482850"/>
            <a:ext cx="2212953" cy="361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278" y="3759199"/>
            <a:ext cx="3577522" cy="26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5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FASTQC Adapter Contamination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477" y="1021312"/>
            <a:ext cx="3202659" cy="256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60" y="3784687"/>
            <a:ext cx="3950353" cy="2820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0" y="924140"/>
            <a:ext cx="4016839" cy="2860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066" y="3589354"/>
            <a:ext cx="3323891" cy="30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BWA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4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Multi-Step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Control</a:t>
            </a:r>
          </a:p>
          <a:p>
            <a:r>
              <a:rPr lang="en-US" dirty="0" smtClean="0"/>
              <a:t>Read Alignment</a:t>
            </a:r>
          </a:p>
          <a:p>
            <a:r>
              <a:rPr lang="en-US" dirty="0" smtClean="0"/>
              <a:t>Alignment Refinement</a:t>
            </a:r>
          </a:p>
          <a:p>
            <a:r>
              <a:rPr lang="en-US" dirty="0" smtClean="0"/>
              <a:t>Variant Calling</a:t>
            </a:r>
          </a:p>
          <a:p>
            <a:r>
              <a:rPr lang="en-US" dirty="0" smtClean="0"/>
              <a:t>Variant Annotation</a:t>
            </a:r>
          </a:p>
          <a:p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Alignment</a:t>
            </a:r>
          </a:p>
          <a:p>
            <a:pPr lvl="1"/>
            <a:r>
              <a:rPr lang="en-US" dirty="0" smtClean="0"/>
              <a:t>Variants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9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Suffix Array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2599"/>
            <a:ext cx="9144000" cy="40890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69250" y="125629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GTCCGAAGCTCCGG$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8084" y="6378837"/>
            <a:ext cx="60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 but too much memory requirement for the whole genome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55810" y="165780"/>
            <a:ext cx="3609102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Burrows-Wheeler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813905" y="1600200"/>
            <a:ext cx="433009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Store entire reference genome.</a:t>
            </a:r>
          </a:p>
          <a:p>
            <a:r>
              <a:rPr lang="en-US" sz="2400" dirty="0"/>
              <a:t>Align tag base by base from the end.</a:t>
            </a:r>
          </a:p>
          <a:p>
            <a:r>
              <a:rPr lang="en-US" sz="2400" dirty="0"/>
              <a:t>When tag is traversed, all active locations are reported.</a:t>
            </a:r>
          </a:p>
          <a:p>
            <a:r>
              <a:rPr lang="en-US" sz="2400" dirty="0"/>
              <a:t>If no match is found, then back up and try a substitution.</a:t>
            </a:r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228600" y="2743200"/>
            <a:ext cx="5334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152400" y="5105400"/>
            <a:ext cx="1066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6686"/>
          <a:stretch/>
        </p:blipFill>
        <p:spPr>
          <a:xfrm>
            <a:off x="0" y="0"/>
            <a:ext cx="3715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 sz="4000"/>
              <a:t>Burrows-Wheeler Transform (BWT)</a:t>
            </a:r>
          </a:p>
        </p:txBody>
      </p:sp>
      <p:sp>
        <p:nvSpPr>
          <p:cNvPr id="156675" name="Rectangle 3"/>
          <p:cNvSpPr>
            <a:spLocks/>
          </p:cNvSpPr>
          <p:nvPr/>
        </p:nvSpPr>
        <p:spPr bwMode="auto">
          <a:xfrm>
            <a:off x="455613" y="3429000"/>
            <a:ext cx="21621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900">
                <a:latin typeface="Courier New" charset="0"/>
                <a:cs typeface="Courier New" charset="0"/>
                <a:sym typeface="Courier New" charset="0"/>
              </a:rPr>
              <a:t>acaacg$</a:t>
            </a:r>
          </a:p>
        </p:txBody>
      </p:sp>
      <p:sp>
        <p:nvSpPr>
          <p:cNvPr id="156676" name="Rectangle 4"/>
          <p:cNvSpPr>
            <a:spLocks/>
          </p:cNvSpPr>
          <p:nvPr/>
        </p:nvSpPr>
        <p:spPr bwMode="auto">
          <a:xfrm>
            <a:off x="3697288" y="2014538"/>
            <a:ext cx="1712912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$acaac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g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aacg$a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acaacg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acg$ac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cg$aca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g$acaa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</a:p>
        </p:txBody>
      </p:sp>
      <p:sp>
        <p:nvSpPr>
          <p:cNvPr id="156677" name="Rectangle 5"/>
          <p:cNvSpPr>
            <a:spLocks/>
          </p:cNvSpPr>
          <p:nvPr/>
        </p:nvSpPr>
        <p:spPr bwMode="auto">
          <a:xfrm>
            <a:off x="6346825" y="3406775"/>
            <a:ext cx="2163763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900">
                <a:latin typeface="Courier New" charset="0"/>
                <a:cs typeface="Courier New" charset="0"/>
                <a:sym typeface="Courier New" charset="0"/>
              </a:rPr>
              <a:t>gc$aaac</a:t>
            </a:r>
          </a:p>
        </p:txBody>
      </p:sp>
      <p:sp>
        <p:nvSpPr>
          <p:cNvPr id="156679" name="AutoShape 7"/>
          <p:cNvSpPr>
            <a:spLocks/>
          </p:cNvSpPr>
          <p:nvPr/>
        </p:nvSpPr>
        <p:spPr bwMode="auto">
          <a:xfrm>
            <a:off x="2959100" y="3630613"/>
            <a:ext cx="469900" cy="484187"/>
          </a:xfrm>
          <a:prstGeom prst="rightArrow">
            <a:avLst>
              <a:gd name="adj1" fmla="val 50000"/>
              <a:gd name="adj2" fmla="val 35157"/>
            </a:avLst>
          </a:prstGeom>
          <a:gradFill rotWithShape="0">
            <a:gsLst>
              <a:gs pos="0">
                <a:srgbClr val="FFAFAE"/>
              </a:gs>
              <a:gs pos="100000">
                <a:srgbClr val="D30300"/>
              </a:gs>
            </a:gsLst>
            <a:lin ang="5400000" scaled="1"/>
          </a:gradFill>
          <a:ln w="9525">
            <a:solidFill>
              <a:srgbClr val="C60A07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0" name="AutoShape 8"/>
          <p:cNvSpPr>
            <a:spLocks/>
          </p:cNvSpPr>
          <p:nvPr/>
        </p:nvSpPr>
        <p:spPr bwMode="auto">
          <a:xfrm>
            <a:off x="5778500" y="3630613"/>
            <a:ext cx="468313" cy="484187"/>
          </a:xfrm>
          <a:prstGeom prst="rightArrow">
            <a:avLst>
              <a:gd name="adj1" fmla="val 50000"/>
              <a:gd name="adj2" fmla="val 35157"/>
            </a:avLst>
          </a:prstGeom>
          <a:gradFill rotWithShape="0">
            <a:gsLst>
              <a:gs pos="0">
                <a:srgbClr val="FFAFAE"/>
              </a:gs>
              <a:gs pos="100000">
                <a:srgbClr val="D30300"/>
              </a:gs>
            </a:gsLst>
            <a:lin ang="5400000" scaled="1"/>
          </a:gradFill>
          <a:ln w="9525">
            <a:solidFill>
              <a:srgbClr val="C60A07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1" name="Rectangle 9"/>
          <p:cNvSpPr>
            <a:spLocks/>
          </p:cNvSpPr>
          <p:nvPr/>
        </p:nvSpPr>
        <p:spPr bwMode="auto">
          <a:xfrm>
            <a:off x="6867525" y="1419225"/>
            <a:ext cx="8159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2500">
                <a:latin typeface="Calisto MT" charset="0"/>
                <a:sym typeface="Calisto MT" charset="0"/>
              </a:rPr>
              <a:t>BWT</a:t>
            </a:r>
          </a:p>
        </p:txBody>
      </p:sp>
      <p:sp>
        <p:nvSpPr>
          <p:cNvPr id="156682" name="Line 10"/>
          <p:cNvSpPr>
            <a:spLocks noChangeShapeType="1"/>
          </p:cNvSpPr>
          <p:nvPr/>
        </p:nvSpPr>
        <p:spPr bwMode="auto">
          <a:xfrm rot="10800000" flipH="1">
            <a:off x="5259388" y="1652588"/>
            <a:ext cx="0" cy="409575"/>
          </a:xfrm>
          <a:prstGeom prst="line">
            <a:avLst/>
          </a:prstGeom>
          <a:noFill/>
          <a:ln w="50800">
            <a:solidFill>
              <a:srgbClr val="D90B00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83" name="Line 11"/>
          <p:cNvSpPr>
            <a:spLocks noChangeShapeType="1"/>
          </p:cNvSpPr>
          <p:nvPr/>
        </p:nvSpPr>
        <p:spPr bwMode="auto">
          <a:xfrm rot="10800000" flipH="1">
            <a:off x="5241925" y="1633538"/>
            <a:ext cx="1562100" cy="0"/>
          </a:xfrm>
          <a:prstGeom prst="line">
            <a:avLst/>
          </a:prstGeom>
          <a:noFill/>
          <a:ln w="50800">
            <a:solidFill>
              <a:srgbClr val="D90B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0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/>
              <a:t>Burrows-Wheeler Matrix</a:t>
            </a:r>
          </a:p>
        </p:txBody>
      </p:sp>
      <p:sp>
        <p:nvSpPr>
          <p:cNvPr id="158723" name="Rectangle 3"/>
          <p:cNvSpPr>
            <a:spLocks/>
          </p:cNvSpPr>
          <p:nvPr/>
        </p:nvSpPr>
        <p:spPr bwMode="auto">
          <a:xfrm>
            <a:off x="3197225" y="1417638"/>
            <a:ext cx="23876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$acaac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g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aacg$a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acaacg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acg$ac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cg$aca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g$acaa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53433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/>
              <a:t>Burrows-Wheeler Matrix</a:t>
            </a:r>
          </a:p>
        </p:txBody>
      </p:sp>
      <p:sp>
        <p:nvSpPr>
          <p:cNvPr id="160771" name="Rectangle 3"/>
          <p:cNvSpPr>
            <a:spLocks/>
          </p:cNvSpPr>
          <p:nvPr/>
        </p:nvSpPr>
        <p:spPr bwMode="auto">
          <a:xfrm>
            <a:off x="3197225" y="1417638"/>
            <a:ext cx="2398713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acaacg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acaacg$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acaac</a:t>
            </a:r>
          </a:p>
        </p:txBody>
      </p:sp>
      <p:sp>
        <p:nvSpPr>
          <p:cNvPr id="160774" name="Rectangle 6"/>
          <p:cNvSpPr>
            <a:spLocks/>
          </p:cNvSpPr>
          <p:nvPr/>
        </p:nvSpPr>
        <p:spPr bwMode="auto">
          <a:xfrm>
            <a:off x="1600200" y="1428750"/>
            <a:ext cx="388938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 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3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1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4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2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5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67385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Burrows-</a:t>
            </a:r>
            <a:r>
              <a:rPr lang="en-US" dirty="0"/>
              <a:t>Wheeler </a:t>
            </a:r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95831" y="6439654"/>
            <a:ext cx="234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Langmead</a:t>
            </a:r>
            <a:r>
              <a:rPr lang="en-US" i="1" dirty="0" smtClean="0"/>
              <a:t> et al (2009)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6499" b="51302"/>
          <a:stretch/>
        </p:blipFill>
        <p:spPr>
          <a:xfrm>
            <a:off x="1134002" y="2304074"/>
            <a:ext cx="7168041" cy="304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85" y="1094620"/>
            <a:ext cx="705050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BWA </a:t>
            </a:r>
            <a:r>
              <a:rPr lang="en-US" dirty="0" err="1" smtClean="0"/>
              <a:t>mem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81"/>
            <a:ext cx="9144000" cy="53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BWA </a:t>
            </a:r>
            <a:r>
              <a:rPr lang="en-US" dirty="0" err="1" smtClean="0"/>
              <a:t>mem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9144000" cy="3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SAM/BAM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7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 smtClean="0"/>
              <a:t>Alignment and Variant Calling Pipeline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06681" y="1920343"/>
            <a:ext cx="1359984" cy="617000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from </a:t>
            </a:r>
            <a:r>
              <a:rPr lang="en-US" dirty="0" err="1" smtClean="0"/>
              <a:t>HiSeq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812494" y="1919110"/>
            <a:ext cx="1403758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630988" y="1919110"/>
            <a:ext cx="1496682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Refine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515357" y="1919110"/>
            <a:ext cx="1496682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 Variants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8255" y="2986106"/>
            <a:ext cx="155683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 smtClean="0"/>
              <a:t>HiSeq</a:t>
            </a:r>
            <a:r>
              <a:rPr lang="en-US" dirty="0" smtClean="0"/>
              <a:t> BCL files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4" idx="0"/>
          </p:cNvCxnSpPr>
          <p:nvPr/>
        </p:nvCxnSpPr>
        <p:spPr>
          <a:xfrm rot="16200000" flipH="1">
            <a:off x="1027687" y="4203507"/>
            <a:ext cx="1117973" cy="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9038" y="4762495"/>
            <a:ext cx="14952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FASTQ </a:t>
            </a:r>
            <a:r>
              <a:rPr lang="en-US" dirty="0" smtClean="0"/>
              <a:t>format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4991" y="3717380"/>
            <a:ext cx="92149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CASAVA 1.8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766738" y="2986106"/>
            <a:ext cx="14952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FASTQ format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14373" y="3427706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328" y="3506022"/>
            <a:ext cx="494321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BWA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774402" y="4762495"/>
            <a:ext cx="147994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Mapped </a:t>
            </a:r>
            <a:r>
              <a:rPr lang="en-US" dirty="0" smtClean="0">
                <a:solidFill>
                  <a:srgbClr val="FF0000"/>
                </a:solidFill>
              </a:rPr>
              <a:t>BAM</a:t>
            </a: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 rot="5400000">
            <a:off x="3069836" y="4317957"/>
            <a:ext cx="889075" cy="1588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39527" y="3980946"/>
            <a:ext cx="76174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Samtools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639358" y="2986106"/>
            <a:ext cx="147994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Mapped BAM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rot="16200000" flipH="1">
            <a:off x="5148980" y="3585786"/>
            <a:ext cx="461493" cy="795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02049" y="3488950"/>
            <a:ext cx="49762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Align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31236" y="3816929"/>
            <a:ext cx="104638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Sort</a:t>
            </a:r>
          </a:p>
          <a:p>
            <a:r>
              <a:rPr lang="en-US" sz="1200" dirty="0" smtClean="0"/>
              <a:t>Reformat</a:t>
            </a:r>
          </a:p>
          <a:p>
            <a:r>
              <a:rPr lang="en-US" sz="1200" dirty="0" smtClean="0"/>
              <a:t>-Unmapped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4677621" y="3488950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GATK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442551" y="3446472"/>
            <a:ext cx="642423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Realign</a:t>
            </a:r>
            <a:endParaRPr lang="en-US" sz="12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364005" y="3816929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94361" y="3873420"/>
            <a:ext cx="572768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Picard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402280" y="3855291"/>
            <a:ext cx="88998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-Duplicates</a:t>
            </a:r>
            <a:endParaRPr lang="en-US" sz="12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366907" y="4281529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10424" y="4281529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GATK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422475" y="4291853"/>
            <a:ext cx="890538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Recalibrate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4653221" y="4762495"/>
            <a:ext cx="14522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Cleaned BAM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37590" y="2986106"/>
            <a:ext cx="14522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Cleaned BAM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2"/>
            <a:endCxn id="45" idx="0"/>
          </p:cNvCxnSpPr>
          <p:nvPr/>
        </p:nvCxnSpPr>
        <p:spPr>
          <a:xfrm rot="16200000" flipH="1">
            <a:off x="6560170" y="4058965"/>
            <a:ext cx="1407057" cy="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26209" y="3519221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GATK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7312450" y="3486480"/>
            <a:ext cx="118494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Call</a:t>
            </a:r>
          </a:p>
          <a:p>
            <a:r>
              <a:rPr lang="en-US" sz="1200" dirty="0" smtClean="0"/>
              <a:t>Left Align </a:t>
            </a:r>
            <a:r>
              <a:rPr lang="en-US" sz="1200" dirty="0" err="1" smtClean="0"/>
              <a:t>Indels</a:t>
            </a:r>
            <a:endParaRPr lang="en-US" sz="1200" dirty="0" smtClean="0"/>
          </a:p>
          <a:p>
            <a:r>
              <a:rPr lang="en-US" sz="1200" dirty="0" smtClean="0"/>
              <a:t>Filter</a:t>
            </a:r>
          </a:p>
          <a:p>
            <a:r>
              <a:rPr lang="en-US" sz="1200" dirty="0" smtClean="0"/>
              <a:t>Evaluate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604823" y="4762495"/>
            <a:ext cx="131775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Filtered </a:t>
            </a:r>
            <a:r>
              <a:rPr lang="en-US" b="1" dirty="0" smtClean="0">
                <a:solidFill>
                  <a:srgbClr val="FF0000"/>
                </a:solidFill>
              </a:rPr>
              <a:t>VCF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7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1088754"/>
            <a:ext cx="8864640" cy="471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741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 format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305126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-52474" y="6467719"/>
            <a:ext cx="77947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100" dirty="0"/>
              <a:t>Bioinformatics. 2009 Aug 15;25(16):2078-9. </a:t>
            </a:r>
            <a:r>
              <a:rPr lang="en-US" sz="1100" dirty="0" err="1"/>
              <a:t>Epub</a:t>
            </a:r>
            <a:r>
              <a:rPr lang="en-US" sz="1100" dirty="0"/>
              <a:t> 2009 Jun 8. The Sequence Alignment/Map format and </a:t>
            </a:r>
            <a:r>
              <a:rPr lang="en-US" sz="1100" dirty="0" err="1"/>
              <a:t>SAMtools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461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 example (field 1-9)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0"/>
            <a:ext cx="9144000" cy="39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9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CIGAR string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41" y="1004394"/>
            <a:ext cx="5756427" cy="21404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3060"/>
            <a:ext cx="9144000" cy="7487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0139"/>
            <a:ext cx="9144000" cy="832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802" y="5723159"/>
            <a:ext cx="3387372" cy="779303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009" y="3144812"/>
            <a:ext cx="184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Before alignment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238151"/>
            <a:ext cx="16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After alignment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24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1" y="1143000"/>
            <a:ext cx="7287074" cy="47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5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 FLAGS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6432959" cy="34771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703" y="4501994"/>
            <a:ext cx="586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picard.sourceforge.net</a:t>
            </a:r>
            <a:r>
              <a:rPr lang="en-US" dirty="0"/>
              <a:t>/explain-</a:t>
            </a:r>
            <a:r>
              <a:rPr lang="en-US" dirty="0" err="1"/>
              <a:t>flags.html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235" y="2440679"/>
            <a:ext cx="3215262" cy="441732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30770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Info (custom)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941" b="9941"/>
          <a:stretch>
            <a:fillRect/>
          </a:stretch>
        </p:blipFill>
        <p:spPr>
          <a:xfrm>
            <a:off x="829104" y="1037720"/>
            <a:ext cx="7331280" cy="443921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9" y="5614250"/>
            <a:ext cx="6312033" cy="12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BAM/SAM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flexible : compatible with multiple alignment programs </a:t>
            </a:r>
            <a:endParaRPr lang="en-US" dirty="0"/>
          </a:p>
          <a:p>
            <a:r>
              <a:rPr lang="en-US" dirty="0" smtClean="0"/>
              <a:t>simple: easy to generate and convert</a:t>
            </a:r>
            <a:endParaRPr lang="en-US" dirty="0"/>
          </a:p>
          <a:p>
            <a:r>
              <a:rPr lang="en-US" dirty="0" smtClean="0"/>
              <a:t>compact </a:t>
            </a:r>
            <a:r>
              <a:rPr lang="en-US" dirty="0"/>
              <a:t>in file </a:t>
            </a:r>
            <a:r>
              <a:rPr lang="en-US" dirty="0" smtClean="0"/>
              <a:t>size </a:t>
            </a:r>
            <a:endParaRPr lang="en-US" dirty="0"/>
          </a:p>
          <a:p>
            <a:r>
              <a:rPr lang="en-US" dirty="0" smtClean="0"/>
              <a:t>works </a:t>
            </a:r>
            <a:r>
              <a:rPr lang="en-US" dirty="0"/>
              <a:t>on a stream </a:t>
            </a:r>
            <a:r>
              <a:rPr lang="en-US" dirty="0" smtClean="0"/>
              <a:t>: low memory footprint</a:t>
            </a:r>
            <a:endParaRPr lang="en-US" dirty="0"/>
          </a:p>
          <a:p>
            <a:r>
              <a:rPr lang="en-US" dirty="0" err="1" smtClean="0"/>
              <a:t>Indexable</a:t>
            </a:r>
            <a:r>
              <a:rPr lang="en-US" dirty="0" smtClean="0"/>
              <a:t> for efficiency</a:t>
            </a:r>
          </a:p>
          <a:p>
            <a:r>
              <a:rPr lang="en-US" dirty="0" smtClean="0"/>
              <a:t>SAM is human readable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3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&amp; PICARD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SAM/BAM 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2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72008"/>
            <a:ext cx="8750880" cy="656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1889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Sizes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221963"/>
              </p:ext>
            </p:extLst>
          </p:nvPr>
        </p:nvGraphicFramePr>
        <p:xfrm>
          <a:off x="457200" y="1143000"/>
          <a:ext cx="8229600" cy="50076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45920"/>
                <a:gridCol w="1268458"/>
                <a:gridCol w="2135332"/>
                <a:gridCol w="1533970"/>
                <a:gridCol w="1645920"/>
              </a:tblGrid>
              <a:tr h="1238250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Depth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 smtClean="0">
                          <a:effectLst/>
                        </a:rPr>
                        <a:t>FASTQ.gz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BAM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 smtClean="0">
                          <a:effectLst/>
                        </a:rPr>
                        <a:t>VCF.gz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Genome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smtClean="0">
                          <a:effectLst/>
                        </a:rPr>
                        <a:t>Exome</a:t>
                      </a:r>
                    </a:p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(50 Mb)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120x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5-10</a:t>
                      </a:r>
                      <a:r>
                        <a:rPr lang="en-US" sz="2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10-30Gb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Deep </a:t>
                      </a:r>
                      <a:r>
                        <a:rPr lang="en-US" sz="2800" u="none" strike="noStrike" dirty="0" smtClean="0">
                          <a:effectLst/>
                        </a:rPr>
                        <a:t>Targeted</a:t>
                      </a:r>
                    </a:p>
                    <a:p>
                      <a:pPr algn="ctr" fontAlgn="b"/>
                      <a:r>
                        <a:rPr lang="en-US" sz="2800" u="none" strike="noStrike" dirty="0" smtClean="0">
                          <a:effectLst/>
                        </a:rPr>
                        <a:t>(150 kb)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1500x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300-500Mb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150Mb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2715" y="6390835"/>
            <a:ext cx="274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 100 bp read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8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Manipulate </a:t>
            </a:r>
            <a:r>
              <a:rPr lang="en-US" dirty="0"/>
              <a:t>alignments in the BAM </a:t>
            </a:r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imports </a:t>
            </a:r>
            <a:r>
              <a:rPr lang="en-US" dirty="0"/>
              <a:t>from and exports to the SAM (Sequence Alignment/Map) </a:t>
            </a:r>
            <a:r>
              <a:rPr lang="en-US" dirty="0" smtClean="0"/>
              <a:t>format</a:t>
            </a:r>
            <a:endParaRPr lang="en-US" dirty="0"/>
          </a:p>
          <a:p>
            <a:pPr lvl="1"/>
            <a:r>
              <a:rPr lang="en-US" dirty="0" smtClean="0"/>
              <a:t>sorting </a:t>
            </a:r>
          </a:p>
          <a:p>
            <a:pPr lvl="1"/>
            <a:r>
              <a:rPr lang="en-US" dirty="0" smtClean="0"/>
              <a:t>merging </a:t>
            </a:r>
          </a:p>
          <a:p>
            <a:pPr lvl="1"/>
            <a:r>
              <a:rPr lang="en-US" dirty="0" smtClean="0"/>
              <a:t>indexing 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reads in any regions </a:t>
            </a:r>
            <a:endParaRPr lang="en-US" dirty="0" smtClean="0"/>
          </a:p>
          <a:p>
            <a:r>
              <a:rPr lang="en-US" dirty="0" smtClean="0"/>
              <a:t>Works </a:t>
            </a:r>
            <a:r>
              <a:rPr lang="en-US" dirty="0"/>
              <a:t>on a stream. </a:t>
            </a:r>
            <a:r>
              <a:rPr lang="en-US" dirty="0" smtClean="0"/>
              <a:t>Commands combined </a:t>
            </a:r>
            <a:r>
              <a:rPr lang="en-US" dirty="0"/>
              <a:t>with Unix pipes. </a:t>
            </a:r>
            <a:endParaRPr lang="en-US" dirty="0" smtClean="0"/>
          </a:p>
          <a:p>
            <a:r>
              <a:rPr lang="en-US" dirty="0" smtClean="0"/>
              <a:t>Able </a:t>
            </a:r>
            <a:r>
              <a:rPr lang="en-US" dirty="0"/>
              <a:t>to open a BAM </a:t>
            </a:r>
            <a:r>
              <a:rPr lang="en-US" dirty="0" smtClean="0"/>
              <a:t>on </a:t>
            </a:r>
            <a:r>
              <a:rPr lang="en-US" dirty="0"/>
              <a:t>a remote FTP or HTTP server </a:t>
            </a:r>
          </a:p>
        </p:txBody>
      </p:sp>
    </p:spTree>
    <p:extLst>
      <p:ext uri="{BB962C8B-B14F-4D97-AF65-F5344CB8AC3E}">
        <p14:creationId xmlns:p14="http://schemas.microsoft.com/office/powerpoint/2010/main" val="426510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examples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87" y="1065177"/>
            <a:ext cx="5816890" cy="52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73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Usage:   </a:t>
            </a:r>
            <a:r>
              <a:rPr lang="en-US" sz="1100" dirty="0" err="1"/>
              <a:t>samtools</a:t>
            </a:r>
            <a:r>
              <a:rPr lang="en-US" sz="1100" dirty="0"/>
              <a:t> view [options] &lt;</a:t>
            </a:r>
            <a:r>
              <a:rPr lang="en-US" sz="1100" dirty="0" err="1"/>
              <a:t>in.bam</a:t>
            </a:r>
            <a:r>
              <a:rPr lang="en-US" sz="1100" dirty="0"/>
              <a:t>&gt;|&lt;</a:t>
            </a:r>
            <a:r>
              <a:rPr lang="en-US" sz="1100" dirty="0" err="1"/>
              <a:t>in.sam</a:t>
            </a:r>
            <a:r>
              <a:rPr lang="en-US" sz="1100" dirty="0"/>
              <a:t>&gt; [region1 [...]]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Options: -b       output BAM</a:t>
            </a:r>
          </a:p>
          <a:p>
            <a:pPr marL="0" indent="0">
              <a:buNone/>
            </a:pPr>
            <a:r>
              <a:rPr lang="en-US" sz="1100" dirty="0"/>
              <a:t>         -h       print header for the SAM output</a:t>
            </a:r>
          </a:p>
          <a:p>
            <a:pPr marL="0" indent="0">
              <a:buNone/>
            </a:pPr>
            <a:r>
              <a:rPr lang="en-US" sz="1100" dirty="0"/>
              <a:t>         -H       print header only (no alignments)</a:t>
            </a:r>
          </a:p>
          <a:p>
            <a:pPr marL="0" indent="0">
              <a:buNone/>
            </a:pPr>
            <a:r>
              <a:rPr lang="en-US" sz="1100" dirty="0"/>
              <a:t>         -S       input is SAM</a:t>
            </a:r>
          </a:p>
          <a:p>
            <a:pPr marL="0" indent="0">
              <a:buNone/>
            </a:pPr>
            <a:r>
              <a:rPr lang="en-US" sz="1100" dirty="0"/>
              <a:t>         -u       uncompressed BAM output (force -b)</a:t>
            </a:r>
          </a:p>
          <a:p>
            <a:pPr marL="0" indent="0">
              <a:buNone/>
            </a:pPr>
            <a:r>
              <a:rPr lang="en-US" sz="1100" dirty="0"/>
              <a:t>         -1       fast compression (force -b)</a:t>
            </a:r>
          </a:p>
          <a:p>
            <a:pPr marL="0" indent="0">
              <a:buNone/>
            </a:pPr>
            <a:r>
              <a:rPr lang="en-US" sz="1100" dirty="0"/>
              <a:t>         -x       output FLAG in HEX (</a:t>
            </a:r>
            <a:r>
              <a:rPr lang="en-US" sz="1100" dirty="0" err="1"/>
              <a:t>samtools</a:t>
            </a:r>
            <a:r>
              <a:rPr lang="en-US" sz="1100" dirty="0"/>
              <a:t>-C specific)</a:t>
            </a:r>
          </a:p>
          <a:p>
            <a:pPr marL="0" indent="0">
              <a:buNone/>
            </a:pPr>
            <a:r>
              <a:rPr lang="en-US" sz="1100" dirty="0"/>
              <a:t>         -X       output FLAG in string (</a:t>
            </a:r>
            <a:r>
              <a:rPr lang="en-US" sz="1100" dirty="0" err="1"/>
              <a:t>samtools</a:t>
            </a:r>
            <a:r>
              <a:rPr lang="en-US" sz="1100" dirty="0"/>
              <a:t>-C specific)</a:t>
            </a:r>
          </a:p>
          <a:p>
            <a:pPr marL="0" indent="0">
              <a:buNone/>
            </a:pPr>
            <a:r>
              <a:rPr lang="en-US" sz="1100" dirty="0"/>
              <a:t>         -c       print only the count of matching records</a:t>
            </a:r>
          </a:p>
          <a:p>
            <a:pPr marL="0" indent="0">
              <a:buNone/>
            </a:pPr>
            <a:r>
              <a:rPr lang="en-US" sz="1100" dirty="0"/>
              <a:t>         -B       collapse the backward CIGAR operation</a:t>
            </a:r>
          </a:p>
          <a:p>
            <a:pPr marL="0" indent="0">
              <a:buNone/>
            </a:pPr>
            <a:r>
              <a:rPr lang="en-US" sz="1100" dirty="0"/>
              <a:t>        </a:t>
            </a:r>
            <a:r>
              <a:rPr lang="en-US" sz="1100" b="1" dirty="0"/>
              <a:t> -@ INT   number of BAM compression threads [0]</a:t>
            </a:r>
          </a:p>
          <a:p>
            <a:pPr marL="0" indent="0">
              <a:buNone/>
            </a:pPr>
            <a:r>
              <a:rPr lang="en-US" sz="1100" dirty="0"/>
              <a:t>        </a:t>
            </a:r>
            <a:r>
              <a:rPr lang="en-US" sz="1100" b="1" dirty="0"/>
              <a:t> -L FILE  output alignments overlapping the input BED FILE [null]</a:t>
            </a:r>
          </a:p>
          <a:p>
            <a:pPr marL="0" indent="0">
              <a:buNone/>
            </a:pPr>
            <a:r>
              <a:rPr lang="en-US" sz="1100" dirty="0"/>
              <a:t>         -t FILE  list of reference names and lengths (force -S) [null]</a:t>
            </a:r>
          </a:p>
          <a:p>
            <a:pPr marL="0" indent="0">
              <a:buNone/>
            </a:pPr>
            <a:r>
              <a:rPr lang="en-US" sz="1100" dirty="0"/>
              <a:t>         -T FILE  reference sequence file (force -S) [null]</a:t>
            </a:r>
          </a:p>
          <a:p>
            <a:pPr marL="0" indent="0">
              <a:buNone/>
            </a:pPr>
            <a:r>
              <a:rPr lang="en-US" sz="1100" dirty="0"/>
              <a:t>         -o FILE  output file name [</a:t>
            </a:r>
            <a:r>
              <a:rPr lang="en-US" sz="1100" dirty="0" err="1"/>
              <a:t>stdout</a:t>
            </a:r>
            <a:r>
              <a:rPr lang="en-US" sz="1100" dirty="0"/>
              <a:t>]</a:t>
            </a:r>
          </a:p>
          <a:p>
            <a:pPr marL="0" indent="0">
              <a:buNone/>
            </a:pPr>
            <a:r>
              <a:rPr lang="en-US" sz="1100" dirty="0"/>
              <a:t>         -R FILE  list of read groups to be outputted [null]</a:t>
            </a:r>
          </a:p>
          <a:p>
            <a:pPr marL="0" indent="0">
              <a:buNone/>
            </a:pPr>
            <a:r>
              <a:rPr lang="en-US" sz="1100" b="1" dirty="0"/>
              <a:t>         -f INT   required flag, 0 for unset [0]</a:t>
            </a:r>
          </a:p>
          <a:p>
            <a:pPr marL="0" indent="0">
              <a:buNone/>
            </a:pPr>
            <a:r>
              <a:rPr lang="en-US" sz="1100" b="1" dirty="0"/>
              <a:t>         -F INT   filtering flag, 0 for unset [0]</a:t>
            </a:r>
          </a:p>
          <a:p>
            <a:pPr marL="0" indent="0">
              <a:buNone/>
            </a:pPr>
            <a:r>
              <a:rPr lang="en-US" sz="1100" dirty="0"/>
              <a:t>         -q INT   minimum mapping quality [0]</a:t>
            </a:r>
          </a:p>
          <a:p>
            <a:pPr marL="0" indent="0">
              <a:buNone/>
            </a:pPr>
            <a:r>
              <a:rPr lang="en-US" sz="1100" dirty="0"/>
              <a:t>         -l STR   only output reads in library STR [null]</a:t>
            </a:r>
          </a:p>
          <a:p>
            <a:pPr marL="0" indent="0">
              <a:buNone/>
            </a:pPr>
            <a:r>
              <a:rPr lang="en-US" sz="1100" dirty="0"/>
              <a:t>         -r STR   only output reads in read group STR [null]</a:t>
            </a:r>
          </a:p>
          <a:p>
            <a:pPr marL="0" indent="0">
              <a:buNone/>
            </a:pPr>
            <a:r>
              <a:rPr lang="en-US" sz="1100" dirty="0"/>
              <a:t>         -s FLOAT fraction of templates to subsample; integer part as seed [-1]</a:t>
            </a:r>
          </a:p>
          <a:p>
            <a:pPr marL="0" indent="0">
              <a:buNone/>
            </a:pPr>
            <a:r>
              <a:rPr lang="en-US" sz="1100" dirty="0"/>
              <a:t>         -?       longer help</a:t>
            </a: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85428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0" y="5285355"/>
            <a:ext cx="7848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 err="1"/>
              <a:t>Chrom</a:t>
            </a:r>
            <a:endParaRPr lang="en-US" dirty="0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7200" y="5587893"/>
            <a:ext cx="9000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Position</a:t>
            </a:r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784800" y="5300936"/>
            <a:ext cx="4852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/>
          <a:p>
            <a:r>
              <a:rPr lang="en-US" dirty="0">
                <a:solidFill>
                  <a:srgbClr val="000000"/>
                </a:solidFill>
              </a:rPr>
              <a:t>Ref</a:t>
            </a: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856752" y="5844295"/>
            <a:ext cx="105984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Coverage</a:t>
            </a: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1592640" y="5341521"/>
            <a:ext cx="12672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Read bases</a:t>
            </a: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3432722" y="5341521"/>
            <a:ext cx="9691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Qualities</a:t>
            </a:r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 flipH="1" flipV="1">
            <a:off x="1125213" y="5285354"/>
            <a:ext cx="388231" cy="6629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Pileup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338"/>
            <a:ext cx="9144000" cy="44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70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Picard – the other tool 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02" y="1143000"/>
            <a:ext cx="2666899" cy="5555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024" y="1143000"/>
            <a:ext cx="3491153" cy="56538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65" y="651349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picard.sourceforge.net</a:t>
            </a:r>
            <a:r>
              <a:rPr lang="en-US" dirty="0"/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987029" y="2296418"/>
            <a:ext cx="1552925" cy="210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91024" y="2296418"/>
            <a:ext cx="1552925" cy="210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2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 and BEDTOOLS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Interval 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5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 track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2" y="2258841"/>
            <a:ext cx="8855729" cy="19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 format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Header (space separated) [optional]</a:t>
            </a:r>
          </a:p>
          <a:p>
            <a:r>
              <a:rPr lang="en-US" dirty="0" err="1" smtClean="0"/>
              <a:t>Chr</a:t>
            </a:r>
            <a:r>
              <a:rPr lang="en-US" dirty="0" smtClean="0"/>
              <a:t> [mandatory]</a:t>
            </a:r>
          </a:p>
          <a:p>
            <a:r>
              <a:rPr lang="en-US" dirty="0" smtClean="0"/>
              <a:t>Start [mandatory]</a:t>
            </a:r>
          </a:p>
          <a:p>
            <a:r>
              <a:rPr lang="en-US" dirty="0" smtClean="0"/>
              <a:t>Stop [mandatory]</a:t>
            </a:r>
          </a:p>
          <a:p>
            <a:r>
              <a:rPr lang="en-US" dirty="0" smtClean="0"/>
              <a:t>Other (optional)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Strand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7587" y="6218645"/>
            <a:ext cx="670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BAM alignment can be condensed into a BED file: Information loss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1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BEDTOOLS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9" y="1040883"/>
            <a:ext cx="6123802" cy="57310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6151" y="1226853"/>
            <a:ext cx="6306763" cy="24644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8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IntersectBed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2" y="1078428"/>
            <a:ext cx="6413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549900"/>
            <a:ext cx="6350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9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1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 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19" y="1777999"/>
            <a:ext cx="7262854" cy="3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coverageBed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3" y="1536242"/>
            <a:ext cx="7388474" cy="45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coverageBed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29" y="1266619"/>
            <a:ext cx="5866545" cy="1421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01" y="4721362"/>
            <a:ext cx="5866545" cy="2014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529" y="2887293"/>
            <a:ext cx="6585815" cy="14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coverageBed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396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6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BAM </a:t>
            </a:r>
            <a:r>
              <a:rPr lang="en-US" dirty="0" err="1" smtClean="0"/>
              <a:t>postprocessing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6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GATK Best Practice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9144000" cy="46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89" y="0"/>
            <a:ext cx="626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4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39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1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1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0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8859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46" y="1227271"/>
            <a:ext cx="8213354" cy="50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0"/>
            <a:ext cx="521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46" y="1421279"/>
            <a:ext cx="3552000" cy="48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INDEL Realignment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9" y="1641270"/>
            <a:ext cx="7623976" cy="50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83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INDEL Realignment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2" y="1642232"/>
            <a:ext cx="8045108" cy="52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3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INDEL Realignment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77" y="1808914"/>
            <a:ext cx="6748810" cy="49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Quality Recalibration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143000"/>
            <a:ext cx="2490211" cy="558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1511300"/>
            <a:ext cx="2552700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2451100"/>
            <a:ext cx="5481818" cy="189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82160" y="6473428"/>
            <a:ext cx="215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DePristo</a:t>
            </a:r>
            <a:r>
              <a:rPr lang="en-US" i="1" dirty="0" smtClean="0"/>
              <a:t> et al (2011)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62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VISUALISATION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2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207360" y="6428835"/>
            <a:ext cx="352512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01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00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5"/>
          <a:stretch/>
        </p:blipFill>
        <p:spPr>
          <a:xfrm>
            <a:off x="72382" y="1285335"/>
            <a:ext cx="8903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Integrative Genome 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285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207360" y="6428835"/>
            <a:ext cx="352512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01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00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2" t="44490" r="2635" b="20989"/>
          <a:stretch/>
        </p:blipFill>
        <p:spPr>
          <a:xfrm>
            <a:off x="685426" y="1528371"/>
            <a:ext cx="7862889" cy="4304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Integrative Genome Viewer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499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GATK/VARSCAN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3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80" y="1442754"/>
            <a:ext cx="7702960" cy="465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Bayesian </a:t>
            </a:r>
            <a:r>
              <a:rPr lang="en-US" dirty="0" smtClean="0"/>
              <a:t>Statistics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P</a:t>
            </a:r>
            <a:r>
              <a:rPr lang="en-US" dirty="0"/>
              <a:t>(</a:t>
            </a:r>
            <a:r>
              <a:rPr lang="en-US" dirty="0" err="1"/>
              <a:t>genotype|data</a:t>
            </a:r>
            <a:r>
              <a:rPr lang="en-US" dirty="0"/>
              <a:t>)  P(</a:t>
            </a:r>
            <a:r>
              <a:rPr lang="en-US" dirty="0" err="1"/>
              <a:t>data|genotype</a:t>
            </a:r>
            <a:r>
              <a:rPr lang="en-US" dirty="0" smtClean="0"/>
              <a:t>).P</a:t>
            </a:r>
            <a:r>
              <a:rPr lang="en-US" dirty="0"/>
              <a:t>(genotype)</a:t>
            </a:r>
          </a:p>
          <a:p>
            <a:pPr lvl="1"/>
            <a:r>
              <a:rPr lang="en-US" dirty="0"/>
              <a:t>P(genotype) : prior probability for </a:t>
            </a:r>
            <a:r>
              <a:rPr lang="en-US" dirty="0" smtClean="0"/>
              <a:t>the genotype</a:t>
            </a:r>
          </a:p>
          <a:p>
            <a:pPr lvl="1"/>
            <a:r>
              <a:rPr lang="en-US" dirty="0" smtClean="0"/>
              <a:t>P</a:t>
            </a:r>
            <a:r>
              <a:rPr lang="en-US" dirty="0"/>
              <a:t>(</a:t>
            </a:r>
            <a:r>
              <a:rPr lang="en-US" dirty="0" err="1"/>
              <a:t>data|genotype</a:t>
            </a:r>
            <a:r>
              <a:rPr lang="en-US" dirty="0"/>
              <a:t>): likelihood for </a:t>
            </a:r>
            <a:r>
              <a:rPr lang="en-US" dirty="0" smtClean="0"/>
              <a:t>observed (</a:t>
            </a:r>
            <a:r>
              <a:rPr lang="en-US" dirty="0"/>
              <a:t>called) allele</a:t>
            </a:r>
          </a:p>
          <a:p>
            <a:r>
              <a:rPr lang="en-US" dirty="0" smtClean="0"/>
              <a:t>Likelihood </a:t>
            </a:r>
            <a:r>
              <a:rPr lang="en-US" dirty="0"/>
              <a:t>P(</a:t>
            </a:r>
            <a:r>
              <a:rPr lang="en-US" dirty="0" err="1"/>
              <a:t>data|genotype</a:t>
            </a:r>
            <a:r>
              <a:rPr lang="en-US" dirty="0" smtClean="0"/>
              <a:t>): What’s </a:t>
            </a:r>
            <a:r>
              <a:rPr lang="en-US" dirty="0"/>
              <a:t>known to affect base </a:t>
            </a:r>
            <a:r>
              <a:rPr lang="en-US" dirty="0" smtClean="0"/>
              <a:t>calling: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• Error rate increases as cycle numbers increase</a:t>
            </a:r>
          </a:p>
          <a:p>
            <a:pPr marL="400050" lvl="1" indent="0">
              <a:buNone/>
            </a:pPr>
            <a:r>
              <a:rPr lang="en-US" dirty="0"/>
              <a:t>• Error rate depends on substitution type</a:t>
            </a:r>
          </a:p>
          <a:p>
            <a:pPr marL="400050" lvl="1" indent="0">
              <a:buNone/>
            </a:pPr>
            <a:r>
              <a:rPr lang="en-US" dirty="0"/>
              <a:t>• Error rate depends on local </a:t>
            </a:r>
            <a:r>
              <a:rPr lang="en-US" dirty="0" smtClean="0"/>
              <a:t>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GATK Callers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001" r="3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801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Somatic 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353560"/>
          </a:xfrm>
        </p:spPr>
        <p:txBody>
          <a:bodyPr>
            <a:noAutofit/>
          </a:bodyPr>
          <a:lstStyle/>
          <a:p>
            <a:r>
              <a:rPr lang="en-US" sz="2400" dirty="0" smtClean="0"/>
              <a:t>Compare Normal and Tumor directly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Results</a:t>
            </a:r>
          </a:p>
          <a:p>
            <a:pPr lvl="1"/>
            <a:r>
              <a:rPr lang="en-US" sz="2000" dirty="0" smtClean="0"/>
              <a:t>Germline: Present in both</a:t>
            </a:r>
          </a:p>
          <a:p>
            <a:pPr lvl="1"/>
            <a:r>
              <a:rPr lang="en-US" sz="2000" dirty="0" smtClean="0"/>
              <a:t>Somatic: Present in Tumor only</a:t>
            </a:r>
          </a:p>
          <a:p>
            <a:pPr lvl="1"/>
            <a:r>
              <a:rPr lang="en-US" sz="2000" dirty="0" smtClean="0"/>
              <a:t>Loss of Heterozygosity: Missed Het in the tumor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2533"/>
          <a:stretch/>
        </p:blipFill>
        <p:spPr>
          <a:xfrm>
            <a:off x="294640" y="2171700"/>
            <a:ext cx="5689600" cy="952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8571" y="2560796"/>
            <a:ext cx="171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Fisher Exact test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15029" y="6488668"/>
            <a:ext cx="20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Kobolt</a:t>
            </a:r>
            <a:r>
              <a:rPr lang="en-US" i="1" dirty="0" smtClean="0"/>
              <a:t> et al. (2012)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21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Filters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1" y="1381760"/>
            <a:ext cx="8337909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VCF / VCFTOOLS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64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format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7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format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1" y="1659055"/>
            <a:ext cx="8687520" cy="346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322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VCFLib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11" y="1034934"/>
            <a:ext cx="6845296" cy="582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8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VCFLib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7" y="1291948"/>
            <a:ext cx="7898186" cy="53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VCFLib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361"/>
            <a:ext cx="9144000" cy="33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90" y="3291815"/>
            <a:ext cx="5605397" cy="34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7" y="1076790"/>
            <a:ext cx="5402901" cy="33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4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6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Annotation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SNPEff</a:t>
            </a:r>
            <a:r>
              <a:rPr lang="en-US" dirty="0" smtClean="0"/>
              <a:t> (Broad)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snpeff.sourceforge.net</a:t>
            </a:r>
            <a:endParaRPr lang="en-US" dirty="0" smtClean="0"/>
          </a:p>
          <a:p>
            <a:r>
              <a:rPr lang="en-US" dirty="0" smtClean="0"/>
              <a:t>VEP (Sanger) 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www.ensembl.org</a:t>
            </a:r>
            <a:r>
              <a:rPr lang="en-US" dirty="0"/>
              <a:t>/info/docs/tools/</a:t>
            </a:r>
            <a:r>
              <a:rPr lang="en-US" dirty="0" err="1"/>
              <a:t>vep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r>
              <a:rPr lang="en-US" dirty="0" smtClean="0"/>
              <a:t>ANNOVAR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www.openbioinformatics.org</a:t>
            </a:r>
            <a:r>
              <a:rPr lang="en-US" dirty="0"/>
              <a:t>/</a:t>
            </a:r>
            <a:r>
              <a:rPr lang="en-US" dirty="0" err="1"/>
              <a:t>annovar</a:t>
            </a:r>
            <a:r>
              <a:rPr lang="en-US" dirty="0"/>
              <a:t>/</a:t>
            </a:r>
          </a:p>
          <a:p>
            <a:r>
              <a:rPr lang="en-US" dirty="0" smtClean="0"/>
              <a:t>Variant Tools (database / </a:t>
            </a:r>
            <a:r>
              <a:rPr lang="en-US" dirty="0" smtClean="0"/>
              <a:t>Manipulation)</a:t>
            </a:r>
            <a:endParaRPr lang="en-US" dirty="0" smtClean="0"/>
          </a:p>
          <a:p>
            <a:pPr lvl="1"/>
            <a:r>
              <a:rPr lang="en-US" dirty="0"/>
              <a:t>http://</a:t>
            </a:r>
            <a:r>
              <a:rPr lang="en-US" dirty="0" err="1"/>
              <a:t>varianttools.sourceforge.net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38068" y="6126163"/>
            <a:ext cx="5766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McCarty et al: http</a:t>
            </a:r>
            <a:r>
              <a:rPr lang="en-US" dirty="0"/>
              <a:t>://</a:t>
            </a:r>
            <a:r>
              <a:rPr lang="en-US" dirty="0" err="1"/>
              <a:t>genomemedicine.com</a:t>
            </a:r>
            <a:r>
              <a:rPr lang="en-US" dirty="0"/>
              <a:t>/content/6/3/26</a:t>
            </a:r>
          </a:p>
        </p:txBody>
      </p:sp>
    </p:spTree>
    <p:extLst>
      <p:ext uri="{BB962C8B-B14F-4D97-AF65-F5344CB8AC3E}">
        <p14:creationId xmlns:p14="http://schemas.microsoft.com/office/powerpoint/2010/main" val="75263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ANNOVAR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" y="1327666"/>
            <a:ext cx="9144000" cy="2351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" y="3886992"/>
            <a:ext cx="8552569" cy="29710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670" y="958334"/>
            <a:ext cx="2464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exonic_variant_functoin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1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00"/>
            <a:ext cx="9144000" cy="49236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6245" y="6210283"/>
            <a:ext cx="6808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McCarty et al: http://</a:t>
            </a:r>
            <a:r>
              <a:rPr lang="en-US" dirty="0" err="1"/>
              <a:t>genomemedicine.com</a:t>
            </a:r>
            <a:r>
              <a:rPr lang="en-US" dirty="0"/>
              <a:t>/content/6/3/26</a:t>
            </a:r>
          </a:p>
        </p:txBody>
      </p:sp>
      <p:sp>
        <p:nvSpPr>
          <p:cNvPr id="2" name="Rectangle 1"/>
          <p:cNvSpPr/>
          <p:nvPr/>
        </p:nvSpPr>
        <p:spPr>
          <a:xfrm>
            <a:off x="8440183" y="1067612"/>
            <a:ext cx="703817" cy="48212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1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61" y="1143000"/>
            <a:ext cx="4677453" cy="49831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Compensating mutations</a:t>
            </a:r>
          </a:p>
          <a:p>
            <a:pPr marL="457200" lvl="1" indent="0">
              <a:buNone/>
            </a:pPr>
            <a:r>
              <a:rPr lang="en-US" i="1" dirty="0" smtClean="0"/>
              <a:t>DNP or TNP need to be annotated together</a:t>
            </a:r>
          </a:p>
          <a:p>
            <a:pPr marL="457200" lvl="1" indent="0">
              <a:buNone/>
            </a:pPr>
            <a:endParaRPr lang="en-US" i="1" dirty="0" smtClean="0"/>
          </a:p>
          <a:p>
            <a:pPr marL="457200" lvl="1" indent="0">
              <a:buNone/>
            </a:pPr>
            <a:r>
              <a:rPr lang="en-US" i="1" dirty="0" smtClean="0"/>
              <a:t>Phase of Indels on the same haplotype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Partial effects</a:t>
            </a:r>
          </a:p>
          <a:p>
            <a:pPr marL="457200" lvl="1" indent="0">
              <a:buNone/>
            </a:pPr>
            <a:r>
              <a:rPr lang="en-US" i="1" dirty="0" smtClean="0"/>
              <a:t>Mutation affecting one transcript only</a:t>
            </a:r>
          </a:p>
          <a:p>
            <a:r>
              <a:rPr lang="en-US" dirty="0" smtClean="0"/>
              <a:t>Same gene</a:t>
            </a:r>
          </a:p>
          <a:p>
            <a:pPr marL="457200" lvl="1" indent="0">
              <a:buNone/>
            </a:pPr>
            <a:r>
              <a:rPr lang="en-US" i="1" dirty="0" smtClean="0"/>
              <a:t>Unknown Loss of Function mutations affecting known cancer genes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49557" y="6581001"/>
            <a:ext cx="2494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Adapted from MacArthur et al, 2012</a:t>
            </a:r>
            <a:endParaRPr lang="en-US" sz="1200" i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4083" t="26602" r="17857" b="28181"/>
          <a:stretch/>
        </p:blipFill>
        <p:spPr>
          <a:xfrm>
            <a:off x="4534683" y="1505522"/>
            <a:ext cx="4282745" cy="41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dbSNP</a:t>
            </a:r>
          </a:p>
          <a:p>
            <a:r>
              <a:rPr lang="en-US" dirty="0" err="1" smtClean="0"/>
              <a:t>dbNSFP</a:t>
            </a:r>
            <a:endParaRPr lang="en-US" dirty="0" smtClean="0"/>
          </a:p>
          <a:p>
            <a:pPr lvl="1"/>
            <a:r>
              <a:rPr lang="en-US" dirty="0" smtClean="0"/>
              <a:t>SIFT</a:t>
            </a:r>
          </a:p>
          <a:p>
            <a:pPr lvl="1"/>
            <a:r>
              <a:rPr lang="en-US" dirty="0" err="1" smtClean="0"/>
              <a:t>MutationTaster</a:t>
            </a:r>
            <a:endParaRPr lang="en-US" dirty="0" smtClean="0"/>
          </a:p>
          <a:p>
            <a:r>
              <a:rPr lang="en-US" dirty="0" smtClean="0"/>
              <a:t>COSMIC</a:t>
            </a:r>
          </a:p>
          <a:p>
            <a:r>
              <a:rPr lang="en-US" dirty="0" smtClean="0"/>
              <a:t>ESP data</a:t>
            </a:r>
          </a:p>
          <a:p>
            <a:r>
              <a:rPr lang="en-US" dirty="0" smtClean="0"/>
              <a:t>1000G data</a:t>
            </a:r>
          </a:p>
          <a:p>
            <a:r>
              <a:rPr lang="en-US" dirty="0" err="1" smtClean="0"/>
              <a:t>ExAC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92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Effect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SIFT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143000"/>
            <a:ext cx="4737100" cy="5547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1809" y="6488668"/>
            <a:ext cx="97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Ng et 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2775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15000"/>
          </a:xfrm>
        </p:spPr>
        <p:txBody>
          <a:bodyPr numCol="2">
            <a:noAutofit/>
          </a:bodyPr>
          <a:lstStyle/>
          <a:p>
            <a:r>
              <a:rPr lang="en-US" sz="2000" dirty="0" smtClean="0"/>
              <a:t>Formats</a:t>
            </a:r>
          </a:p>
          <a:p>
            <a:pPr lvl="1"/>
            <a:r>
              <a:rPr lang="en-US" sz="1800" dirty="0" smtClean="0"/>
              <a:t>FASTQ</a:t>
            </a:r>
          </a:p>
          <a:p>
            <a:pPr lvl="1"/>
            <a:r>
              <a:rPr lang="en-US" sz="1800" dirty="0" smtClean="0"/>
              <a:t>SAM/BAM (CRAM)</a:t>
            </a:r>
          </a:p>
          <a:p>
            <a:pPr lvl="1"/>
            <a:r>
              <a:rPr lang="en-US" sz="1800" dirty="0" smtClean="0"/>
              <a:t>VCF</a:t>
            </a:r>
            <a:endParaRPr lang="en-US" sz="1800" dirty="0"/>
          </a:p>
          <a:p>
            <a:endParaRPr lang="en-US" sz="2000" dirty="0" smtClean="0"/>
          </a:p>
          <a:p>
            <a:r>
              <a:rPr lang="en-US" sz="2000" dirty="0" smtClean="0"/>
              <a:t>Alignment and tools</a:t>
            </a:r>
          </a:p>
          <a:p>
            <a:pPr lvl="1"/>
            <a:r>
              <a:rPr lang="en-US" sz="1800" dirty="0" smtClean="0"/>
              <a:t>BWA</a:t>
            </a:r>
          </a:p>
          <a:p>
            <a:pPr lvl="1"/>
            <a:r>
              <a:rPr lang="en-US" sz="1800" dirty="0" smtClean="0"/>
              <a:t>IGV</a:t>
            </a:r>
          </a:p>
          <a:p>
            <a:pPr lvl="1"/>
            <a:r>
              <a:rPr lang="en-US" sz="1800" dirty="0" smtClean="0"/>
              <a:t>Samtools</a:t>
            </a:r>
          </a:p>
          <a:p>
            <a:pPr lvl="1"/>
            <a:endParaRPr lang="en-US" sz="1800" dirty="0"/>
          </a:p>
          <a:p>
            <a:r>
              <a:rPr lang="en-US" sz="2000" dirty="0" smtClean="0"/>
              <a:t>Post-Alignment Processing and QC</a:t>
            </a:r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IndelRealigner</a:t>
            </a:r>
            <a:endParaRPr lang="en-US" sz="1800" dirty="0" smtClean="0"/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BaseRecalibrator</a:t>
            </a:r>
            <a:endParaRPr lang="en-US" sz="1800" dirty="0" smtClean="0"/>
          </a:p>
          <a:p>
            <a:pPr lvl="1"/>
            <a:r>
              <a:rPr lang="en-US" sz="1800" dirty="0" smtClean="0"/>
              <a:t>Picard </a:t>
            </a:r>
            <a:r>
              <a:rPr lang="en-US" sz="1800" dirty="0" err="1" smtClean="0"/>
              <a:t>MarkDuplicate</a:t>
            </a:r>
            <a:endParaRPr lang="en-US" sz="1800" dirty="0" smtClean="0"/>
          </a:p>
          <a:p>
            <a:pPr lvl="1"/>
            <a:r>
              <a:rPr lang="en-US" sz="1800" dirty="0" smtClean="0"/>
              <a:t>Picard HS-Metrics</a:t>
            </a:r>
          </a:p>
          <a:p>
            <a:pPr lvl="1"/>
            <a:r>
              <a:rPr lang="en-US" sz="1800" dirty="0" smtClean="0"/>
              <a:t>Samtools</a:t>
            </a:r>
            <a:endParaRPr lang="en-US" sz="2000" dirty="0"/>
          </a:p>
          <a:p>
            <a:r>
              <a:rPr lang="en-US" sz="2000" dirty="0" smtClean="0"/>
              <a:t>Variant Calling</a:t>
            </a:r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UnifiedGenotyper</a:t>
            </a:r>
            <a:endParaRPr lang="en-US" sz="1800" dirty="0" smtClean="0"/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HaplotypeCaller</a:t>
            </a:r>
            <a:endParaRPr lang="en-US" sz="1800" dirty="0" smtClean="0"/>
          </a:p>
          <a:p>
            <a:pPr lvl="1"/>
            <a:r>
              <a:rPr lang="en-US" sz="1800" dirty="0" err="1" smtClean="0">
                <a:solidFill>
                  <a:srgbClr val="FF0000"/>
                </a:solidFill>
              </a:rPr>
              <a:t>FreeBayes</a:t>
            </a:r>
            <a:endParaRPr lang="en-US" sz="1800" dirty="0" smtClean="0">
              <a:solidFill>
                <a:srgbClr val="FF0000"/>
              </a:solidFill>
            </a:endParaRPr>
          </a:p>
          <a:p>
            <a:pPr lvl="1"/>
            <a:r>
              <a:rPr lang="en-US" sz="1800" dirty="0" smtClean="0"/>
              <a:t>VarScan (somatic)</a:t>
            </a:r>
          </a:p>
          <a:p>
            <a:pPr lvl="1"/>
            <a:r>
              <a:rPr lang="en-US" sz="1800" dirty="0" err="1" smtClean="0">
                <a:solidFill>
                  <a:srgbClr val="FF0000"/>
                </a:solidFill>
              </a:rPr>
              <a:t>Mutect</a:t>
            </a:r>
            <a:r>
              <a:rPr lang="en-US" sz="1800" dirty="0" smtClean="0">
                <a:solidFill>
                  <a:srgbClr val="FF0000"/>
                </a:solidFill>
              </a:rPr>
              <a:t> (somatic)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Variant Annotations</a:t>
            </a:r>
          </a:p>
          <a:p>
            <a:pPr lvl="1"/>
            <a:r>
              <a:rPr lang="en-US" sz="1800" dirty="0" err="1" smtClean="0"/>
              <a:t>SNPEff</a:t>
            </a:r>
            <a:endParaRPr lang="en-US" sz="1800" dirty="0" smtClean="0"/>
          </a:p>
          <a:p>
            <a:pPr lvl="1"/>
            <a:r>
              <a:rPr lang="en-US" sz="1800" dirty="0" smtClean="0"/>
              <a:t>ANNOVAR</a:t>
            </a:r>
          </a:p>
          <a:p>
            <a:pPr lvl="1"/>
            <a:r>
              <a:rPr lang="en-US" sz="1800" dirty="0" err="1" smtClean="0"/>
              <a:t>Vtools</a:t>
            </a:r>
            <a:endParaRPr lang="en-US" sz="1800" dirty="0" smtClean="0"/>
          </a:p>
          <a:p>
            <a:pPr lvl="1"/>
            <a:r>
              <a:rPr lang="en-US" sz="1800" dirty="0" smtClean="0"/>
              <a:t>VEP</a:t>
            </a:r>
          </a:p>
        </p:txBody>
      </p:sp>
    </p:spTree>
    <p:extLst>
      <p:ext uri="{BB962C8B-B14F-4D97-AF65-F5344CB8AC3E}">
        <p14:creationId xmlns:p14="http://schemas.microsoft.com/office/powerpoint/2010/main" val="200327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Resources/Tools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BaseSpace</a:t>
            </a:r>
            <a:r>
              <a:rPr lang="en-US" dirty="0" smtClean="0"/>
              <a:t>: the </a:t>
            </a:r>
            <a:r>
              <a:rPr lang="en-US" dirty="0" err="1" smtClean="0"/>
              <a:t>illumina</a:t>
            </a:r>
            <a:r>
              <a:rPr lang="en-US" dirty="0" smtClean="0"/>
              <a:t> app store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basespace.illumina.com</a:t>
            </a:r>
            <a:endParaRPr lang="en-US" dirty="0" smtClean="0"/>
          </a:p>
          <a:p>
            <a:r>
              <a:rPr lang="en-US" dirty="0" err="1" smtClean="0"/>
              <a:t>cBioportal</a:t>
            </a:r>
            <a:r>
              <a:rPr lang="en-US" dirty="0" smtClean="0"/>
              <a:t>: A repository of cancer genomics data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www.cbioportal.org</a:t>
            </a:r>
            <a:endParaRPr lang="en-US" dirty="0" smtClean="0"/>
          </a:p>
          <a:p>
            <a:r>
              <a:rPr lang="en-US" dirty="0" smtClean="0"/>
              <a:t>UCSC Cancer Genomic: A repository/browser of cancer </a:t>
            </a:r>
            <a:r>
              <a:rPr lang="en-US" dirty="0"/>
              <a:t>genomics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https://genome-</a:t>
            </a:r>
            <a:r>
              <a:rPr lang="en-US" dirty="0" err="1"/>
              <a:t>cancer.ucsc.edu</a:t>
            </a:r>
            <a:endParaRPr lang="en-US" dirty="0" smtClean="0"/>
          </a:p>
          <a:p>
            <a:r>
              <a:rPr lang="en-US" dirty="0" smtClean="0"/>
              <a:t>MAGI</a:t>
            </a:r>
            <a:r>
              <a:rPr lang="en-US" dirty="0"/>
              <a:t>: A tool for Mutation Annotation and Genomic </a:t>
            </a:r>
            <a:r>
              <a:rPr lang="en-US" dirty="0" smtClean="0"/>
              <a:t>Interpretation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magi.cs.brown.edu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7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66" y="1696998"/>
            <a:ext cx="6150285" cy="49149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4483" y="1220047"/>
            <a:ext cx="209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MiSeq specifications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1866" y="5111887"/>
            <a:ext cx="5999612" cy="15000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43986</TotalTime>
  <Words>1618</Words>
  <Application>Microsoft Macintosh PowerPoint</Application>
  <PresentationFormat>On-screen Show (4:3)</PresentationFormat>
  <Paragraphs>399</Paragraphs>
  <Slides>88</Slides>
  <Notes>11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Tools for Targeted Sequencing and NGS analysis</vt:lpstr>
      <vt:lpstr>Multi-Step analysis</vt:lpstr>
      <vt:lpstr>Alignment and Variant Calling Pipeline</vt:lpstr>
      <vt:lpstr>File Sizes</vt:lpstr>
      <vt:lpstr>Instrument QC</vt:lpstr>
      <vt:lpstr>Instrument QC</vt:lpstr>
      <vt:lpstr>Instrument QC</vt:lpstr>
      <vt:lpstr>Instrument QC</vt:lpstr>
      <vt:lpstr>Instrument QC</vt:lpstr>
      <vt:lpstr>Instrument QC</vt:lpstr>
      <vt:lpstr>FASTQ</vt:lpstr>
      <vt:lpstr>FASTQ</vt:lpstr>
      <vt:lpstr>FASTQ read ID variations</vt:lpstr>
      <vt:lpstr>PHRED-like quality</vt:lpstr>
      <vt:lpstr>ASCII-Code</vt:lpstr>
      <vt:lpstr>FASTQ QC</vt:lpstr>
      <vt:lpstr>FASTQC</vt:lpstr>
      <vt:lpstr>FASTQC Adapter Contamination</vt:lpstr>
      <vt:lpstr>Alignment</vt:lpstr>
      <vt:lpstr>Suffix Array</vt:lpstr>
      <vt:lpstr>Burrows-Wheeler</vt:lpstr>
      <vt:lpstr>Burrows-Wheeler Transform (BWT)</vt:lpstr>
      <vt:lpstr>Burrows-Wheeler Matrix</vt:lpstr>
      <vt:lpstr>Burrows-Wheeler Matrix</vt:lpstr>
      <vt:lpstr>Burrows-Wheeler Transform</vt:lpstr>
      <vt:lpstr>BWA</vt:lpstr>
      <vt:lpstr>BWA mem</vt:lpstr>
      <vt:lpstr>BWA mem</vt:lpstr>
      <vt:lpstr>SAM/BAM format</vt:lpstr>
      <vt:lpstr>Utility</vt:lpstr>
      <vt:lpstr>BAM format</vt:lpstr>
      <vt:lpstr>BAM example (field 1-9)</vt:lpstr>
      <vt:lpstr>CIGAR string</vt:lpstr>
      <vt:lpstr>BAM example</vt:lpstr>
      <vt:lpstr>SAM FLAGS</vt:lpstr>
      <vt:lpstr>Extra Info (custom)</vt:lpstr>
      <vt:lpstr>BAM/SAM format</vt:lpstr>
      <vt:lpstr>SAMTOOLS &amp; PICARD</vt:lpstr>
      <vt:lpstr>PowerPoint Presentation</vt:lpstr>
      <vt:lpstr>SAMTOOLS</vt:lpstr>
      <vt:lpstr>SAMTOOLS examples</vt:lpstr>
      <vt:lpstr>SAMTOOLS view</vt:lpstr>
      <vt:lpstr>SAMTOOLS Pileup</vt:lpstr>
      <vt:lpstr>Picard – the other tool box</vt:lpstr>
      <vt:lpstr>BED and BEDTOOLS</vt:lpstr>
      <vt:lpstr>BED track</vt:lpstr>
      <vt:lpstr>BED format</vt:lpstr>
      <vt:lpstr>BEDTOOLS</vt:lpstr>
      <vt:lpstr>IntersectBed</vt:lpstr>
      <vt:lpstr>Intersect BED</vt:lpstr>
      <vt:lpstr>coverageBed</vt:lpstr>
      <vt:lpstr>coverageBed</vt:lpstr>
      <vt:lpstr>coverageBed</vt:lpstr>
      <vt:lpstr>GATK</vt:lpstr>
      <vt:lpstr>GATK Best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INDEL Realignment</vt:lpstr>
      <vt:lpstr>INDEL Realignment</vt:lpstr>
      <vt:lpstr>INDEL Realignment</vt:lpstr>
      <vt:lpstr>Base Quality Recalibration</vt:lpstr>
      <vt:lpstr>ALIGNMENT VISUALISATION</vt:lpstr>
      <vt:lpstr>Integrative Genome Viewer</vt:lpstr>
      <vt:lpstr>Integrative Genome Viewer</vt:lpstr>
      <vt:lpstr>Variant Calling</vt:lpstr>
      <vt:lpstr>Variant Calling</vt:lpstr>
      <vt:lpstr>GATK Callers</vt:lpstr>
      <vt:lpstr>Somatic Variant Calling</vt:lpstr>
      <vt:lpstr>Heuristic Filters</vt:lpstr>
      <vt:lpstr>Variant ANALYSIS</vt:lpstr>
      <vt:lpstr>VCF format</vt:lpstr>
      <vt:lpstr>VCF format</vt:lpstr>
      <vt:lpstr>VCFLib</vt:lpstr>
      <vt:lpstr>VCFLib</vt:lpstr>
      <vt:lpstr>VCFLib</vt:lpstr>
      <vt:lpstr>Variant ANNOTATION</vt:lpstr>
      <vt:lpstr>Variant Annotation Tools</vt:lpstr>
      <vt:lpstr>ANNOVAR</vt:lpstr>
      <vt:lpstr>PowerPoint Presentation</vt:lpstr>
      <vt:lpstr>Annotation Challenges</vt:lpstr>
      <vt:lpstr>Useful Annotations</vt:lpstr>
      <vt:lpstr>Variant Effect Prediction</vt:lpstr>
      <vt:lpstr>Summary and Resources</vt:lpstr>
      <vt:lpstr>Other Resources/Tools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Olivier Harismendy</dc:creator>
  <cp:lastModifiedBy>Olivier Harismendy</cp:lastModifiedBy>
  <cp:revision>1852</cp:revision>
  <cp:lastPrinted>2011-02-03T03:28:59Z</cp:lastPrinted>
  <dcterms:created xsi:type="dcterms:W3CDTF">2012-01-18T01:51:52Z</dcterms:created>
  <dcterms:modified xsi:type="dcterms:W3CDTF">2016-02-11T02:41:49Z</dcterms:modified>
</cp:coreProperties>
</file>